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320" r:id="rId3"/>
    <p:sldId id="325" r:id="rId4"/>
    <p:sldId id="378" r:id="rId5"/>
    <p:sldId id="270" r:id="rId6"/>
    <p:sldId id="265" r:id="rId7"/>
    <p:sldId id="358" r:id="rId8"/>
    <p:sldId id="360" r:id="rId9"/>
    <p:sldId id="362" r:id="rId10"/>
    <p:sldId id="271" r:id="rId11"/>
    <p:sldId id="272" r:id="rId12"/>
    <p:sldId id="267" r:id="rId13"/>
    <p:sldId id="380" r:id="rId14"/>
    <p:sldId id="277" r:id="rId15"/>
    <p:sldId id="361" r:id="rId16"/>
    <p:sldId id="381" r:id="rId17"/>
    <p:sldId id="382" r:id="rId18"/>
    <p:sldId id="383" r:id="rId19"/>
    <p:sldId id="384" r:id="rId20"/>
    <p:sldId id="385" r:id="rId21"/>
    <p:sldId id="386" r:id="rId22"/>
    <p:sldId id="387" r:id="rId23"/>
    <p:sldId id="388" r:id="rId24"/>
    <p:sldId id="389" r:id="rId25"/>
    <p:sldId id="390" r:id="rId26"/>
    <p:sldId id="391" r:id="rId27"/>
    <p:sldId id="392" r:id="rId28"/>
    <p:sldId id="393" r:id="rId29"/>
    <p:sldId id="394" r:id="rId30"/>
    <p:sldId id="395" r:id="rId31"/>
    <p:sldId id="396" r:id="rId32"/>
    <p:sldId id="397" r:id="rId33"/>
    <p:sldId id="398" r:id="rId34"/>
    <p:sldId id="399" r:id="rId35"/>
    <p:sldId id="400" r:id="rId36"/>
    <p:sldId id="401" r:id="rId37"/>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4/12/2023</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4/12/2023</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4/12/2023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4/12/2023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4/12/2023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April 2023</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10</a:t>
            </a:fld>
            <a:endParaRPr lang="en-US" dirty="0"/>
          </a:p>
        </p:txBody>
      </p:sp>
      <p:pic>
        <p:nvPicPr>
          <p:cNvPr id="2" name="Picture 1">
            <a:extLst>
              <a:ext uri="{FF2B5EF4-FFF2-40B4-BE49-F238E27FC236}">
                <a16:creationId xmlns:a16="http://schemas.microsoft.com/office/drawing/2014/main" id="{78061E15-75B3-540B-32BE-00D1387EB8C4}"/>
              </a:ext>
            </a:extLst>
          </p:cNvPr>
          <p:cNvPicPr>
            <a:picLocks noChangeAspect="1"/>
          </p:cNvPicPr>
          <p:nvPr/>
        </p:nvPicPr>
        <p:blipFill>
          <a:blip r:embed="rId2"/>
          <a:stretch>
            <a:fillRect/>
          </a:stretch>
        </p:blipFill>
        <p:spPr>
          <a:xfrm>
            <a:off x="2722475" y="304800"/>
            <a:ext cx="3699049" cy="5658602"/>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4" name="Picture 3">
            <a:extLst>
              <a:ext uri="{FF2B5EF4-FFF2-40B4-BE49-F238E27FC236}">
                <a16:creationId xmlns:a16="http://schemas.microsoft.com/office/drawing/2014/main" id="{90F2E8B4-F0B0-F455-582F-846381378130}"/>
              </a:ext>
            </a:extLst>
          </p:cNvPr>
          <p:cNvPicPr>
            <a:picLocks noChangeAspect="1"/>
          </p:cNvPicPr>
          <p:nvPr/>
        </p:nvPicPr>
        <p:blipFill>
          <a:blip r:embed="rId2"/>
          <a:stretch>
            <a:fillRect/>
          </a:stretch>
        </p:blipFill>
        <p:spPr>
          <a:xfrm>
            <a:off x="1371213" y="536994"/>
            <a:ext cx="6401574" cy="5618802"/>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id="{807A6C72-41AD-8EDA-32CA-E572FAF0F63F}"/>
              </a:ext>
            </a:extLst>
          </p:cNvPr>
          <p:cNvPicPr>
            <a:picLocks noChangeAspect="1"/>
          </p:cNvPicPr>
          <p:nvPr/>
        </p:nvPicPr>
        <p:blipFill>
          <a:blip r:embed="rId2"/>
          <a:stretch>
            <a:fillRect/>
          </a:stretch>
        </p:blipFill>
        <p:spPr>
          <a:xfrm>
            <a:off x="709612" y="681246"/>
            <a:ext cx="7724775" cy="539115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5" name="Picture 4">
            <a:extLst>
              <a:ext uri="{FF2B5EF4-FFF2-40B4-BE49-F238E27FC236}">
                <a16:creationId xmlns:a16="http://schemas.microsoft.com/office/drawing/2014/main" id="{FA0B5926-A363-B56A-A9DF-515600F53F13}"/>
              </a:ext>
            </a:extLst>
          </p:cNvPr>
          <p:cNvPicPr>
            <a:picLocks noChangeAspect="1"/>
          </p:cNvPicPr>
          <p:nvPr/>
        </p:nvPicPr>
        <p:blipFill>
          <a:blip r:embed="rId2"/>
          <a:stretch>
            <a:fillRect/>
          </a:stretch>
        </p:blipFill>
        <p:spPr>
          <a:xfrm>
            <a:off x="442333" y="1424645"/>
            <a:ext cx="8534404" cy="4242280"/>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14</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5" name="Picture 4">
            <a:extLst>
              <a:ext uri="{FF2B5EF4-FFF2-40B4-BE49-F238E27FC236}">
                <a16:creationId xmlns:a16="http://schemas.microsoft.com/office/drawing/2014/main" id="{E6B19C66-BED2-2731-A485-8EA6778AA402}"/>
              </a:ext>
            </a:extLst>
          </p:cNvPr>
          <p:cNvPicPr>
            <a:picLocks noChangeAspect="1"/>
          </p:cNvPicPr>
          <p:nvPr/>
        </p:nvPicPr>
        <p:blipFill>
          <a:blip r:embed="rId2"/>
          <a:stretch>
            <a:fillRect/>
          </a:stretch>
        </p:blipFill>
        <p:spPr>
          <a:xfrm>
            <a:off x="336579" y="1905000"/>
            <a:ext cx="8470841" cy="2367229"/>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E186C209-8398-CF34-06F6-9BB5310352C9}"/>
              </a:ext>
            </a:extLst>
          </p:cNvPr>
          <p:cNvPicPr>
            <a:picLocks noChangeAspect="1"/>
          </p:cNvPicPr>
          <p:nvPr/>
        </p:nvPicPr>
        <p:blipFill>
          <a:blip r:embed="rId2"/>
          <a:stretch>
            <a:fillRect/>
          </a:stretch>
        </p:blipFill>
        <p:spPr>
          <a:xfrm>
            <a:off x="2590800" y="246583"/>
            <a:ext cx="3962400" cy="5927136"/>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id="{3149293D-4D54-EBDB-EFA0-1337251EFE6B}"/>
              </a:ext>
            </a:extLst>
          </p:cNvPr>
          <p:cNvPicPr>
            <a:picLocks noChangeAspect="1"/>
          </p:cNvPicPr>
          <p:nvPr/>
        </p:nvPicPr>
        <p:blipFill>
          <a:blip r:embed="rId2"/>
          <a:stretch>
            <a:fillRect/>
          </a:stretch>
        </p:blipFill>
        <p:spPr>
          <a:xfrm>
            <a:off x="2252660" y="778123"/>
            <a:ext cx="4638677" cy="5257167"/>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4" name="Picture 3">
            <a:extLst>
              <a:ext uri="{FF2B5EF4-FFF2-40B4-BE49-F238E27FC236}">
                <a16:creationId xmlns:a16="http://schemas.microsoft.com/office/drawing/2014/main" id="{15D9FE8B-186F-F118-FD5A-D2E7A80EE676}"/>
              </a:ext>
            </a:extLst>
          </p:cNvPr>
          <p:cNvPicPr>
            <a:picLocks noChangeAspect="1"/>
          </p:cNvPicPr>
          <p:nvPr/>
        </p:nvPicPr>
        <p:blipFill>
          <a:blip r:embed="rId2"/>
          <a:stretch>
            <a:fillRect/>
          </a:stretch>
        </p:blipFill>
        <p:spPr>
          <a:xfrm>
            <a:off x="1481137" y="1246788"/>
            <a:ext cx="6181725" cy="49911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pic>
        <p:nvPicPr>
          <p:cNvPr id="3" name="Picture 2">
            <a:extLst>
              <a:ext uri="{FF2B5EF4-FFF2-40B4-BE49-F238E27FC236}">
                <a16:creationId xmlns:a16="http://schemas.microsoft.com/office/drawing/2014/main" id="{F126D778-7A5F-7B00-F80D-F995C4251665}"/>
              </a:ext>
            </a:extLst>
          </p:cNvPr>
          <p:cNvPicPr>
            <a:picLocks noChangeAspect="1"/>
          </p:cNvPicPr>
          <p:nvPr/>
        </p:nvPicPr>
        <p:blipFill>
          <a:blip r:embed="rId2"/>
          <a:stretch>
            <a:fillRect/>
          </a:stretch>
        </p:blipFill>
        <p:spPr>
          <a:xfrm>
            <a:off x="2243135" y="1087505"/>
            <a:ext cx="4657725"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March 2023.</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20</a:t>
            </a:fld>
            <a:endParaRPr lang="en-US" dirty="0"/>
          </a:p>
        </p:txBody>
      </p:sp>
      <p:pic>
        <p:nvPicPr>
          <p:cNvPr id="3" name="Picture 2">
            <a:extLst>
              <a:ext uri="{FF2B5EF4-FFF2-40B4-BE49-F238E27FC236}">
                <a16:creationId xmlns:a16="http://schemas.microsoft.com/office/drawing/2014/main" id="{5580EA35-3B44-1F56-3AD0-6F6FB1005A15}"/>
              </a:ext>
            </a:extLst>
          </p:cNvPr>
          <p:cNvPicPr>
            <a:picLocks noChangeAspect="1"/>
          </p:cNvPicPr>
          <p:nvPr/>
        </p:nvPicPr>
        <p:blipFill>
          <a:blip r:embed="rId2"/>
          <a:stretch>
            <a:fillRect/>
          </a:stretch>
        </p:blipFill>
        <p:spPr>
          <a:xfrm>
            <a:off x="2501494" y="70811"/>
            <a:ext cx="4165396" cy="5950566"/>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7CF9FBD3-A8FF-C3E9-01A4-D5FB482307A9}"/>
              </a:ext>
            </a:extLst>
          </p:cNvPr>
          <p:cNvPicPr>
            <a:picLocks noChangeAspect="1"/>
          </p:cNvPicPr>
          <p:nvPr/>
        </p:nvPicPr>
        <p:blipFill>
          <a:blip r:embed="rId2"/>
          <a:stretch>
            <a:fillRect/>
          </a:stretch>
        </p:blipFill>
        <p:spPr>
          <a:xfrm>
            <a:off x="2375355" y="797013"/>
            <a:ext cx="4864956" cy="5254153"/>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9D759B3C-024E-4B49-7140-4B2305B3461A}"/>
              </a:ext>
            </a:extLst>
          </p:cNvPr>
          <p:cNvPicPr>
            <a:picLocks noChangeAspect="1"/>
          </p:cNvPicPr>
          <p:nvPr/>
        </p:nvPicPr>
        <p:blipFill>
          <a:blip r:embed="rId2"/>
          <a:stretch>
            <a:fillRect/>
          </a:stretch>
        </p:blipFill>
        <p:spPr>
          <a:xfrm>
            <a:off x="1452562" y="1143000"/>
            <a:ext cx="6238875" cy="49911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4" name="Picture 3">
            <a:extLst>
              <a:ext uri="{FF2B5EF4-FFF2-40B4-BE49-F238E27FC236}">
                <a16:creationId xmlns:a16="http://schemas.microsoft.com/office/drawing/2014/main" id="{E7975495-6698-8C94-A33A-4FB132FC5BA9}"/>
              </a:ext>
            </a:extLst>
          </p:cNvPr>
          <p:cNvPicPr>
            <a:picLocks noChangeAspect="1"/>
          </p:cNvPicPr>
          <p:nvPr/>
        </p:nvPicPr>
        <p:blipFill>
          <a:blip r:embed="rId2"/>
          <a:stretch>
            <a:fillRect/>
          </a:stretch>
        </p:blipFill>
        <p:spPr>
          <a:xfrm>
            <a:off x="1917192" y="1198561"/>
            <a:ext cx="4572000"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5" name="Picture 4">
            <a:extLst>
              <a:ext uri="{FF2B5EF4-FFF2-40B4-BE49-F238E27FC236}">
                <a16:creationId xmlns:a16="http://schemas.microsoft.com/office/drawing/2014/main" id="{2D071EE8-EB92-9514-62CD-79CE4222D739}"/>
              </a:ext>
            </a:extLst>
          </p:cNvPr>
          <p:cNvPicPr>
            <a:picLocks noChangeAspect="1"/>
          </p:cNvPicPr>
          <p:nvPr/>
        </p:nvPicPr>
        <p:blipFill>
          <a:blip r:embed="rId2"/>
          <a:stretch>
            <a:fillRect/>
          </a:stretch>
        </p:blipFill>
        <p:spPr>
          <a:xfrm>
            <a:off x="2581575" y="228600"/>
            <a:ext cx="3980849" cy="5686927"/>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25</a:t>
            </a:fld>
            <a:endParaRPr lang="en-US" dirty="0"/>
          </a:p>
        </p:txBody>
      </p:sp>
      <p:pic>
        <p:nvPicPr>
          <p:cNvPr id="3" name="Picture 2">
            <a:extLst>
              <a:ext uri="{FF2B5EF4-FFF2-40B4-BE49-F238E27FC236}">
                <a16:creationId xmlns:a16="http://schemas.microsoft.com/office/drawing/2014/main" id="{9D6E47EC-6712-842D-FA93-50648710A4F1}"/>
              </a:ext>
            </a:extLst>
          </p:cNvPr>
          <p:cNvPicPr>
            <a:picLocks noChangeAspect="1"/>
          </p:cNvPicPr>
          <p:nvPr/>
        </p:nvPicPr>
        <p:blipFill>
          <a:blip r:embed="rId2"/>
          <a:stretch>
            <a:fillRect/>
          </a:stretch>
        </p:blipFill>
        <p:spPr>
          <a:xfrm>
            <a:off x="2553342" y="974559"/>
            <a:ext cx="4037313" cy="5106720"/>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4" name="Picture 3">
            <a:extLst>
              <a:ext uri="{FF2B5EF4-FFF2-40B4-BE49-F238E27FC236}">
                <a16:creationId xmlns:a16="http://schemas.microsoft.com/office/drawing/2014/main" id="{F21F8E60-DA7E-5FE6-6DBC-A3D1ABCC28E3}"/>
              </a:ext>
            </a:extLst>
          </p:cNvPr>
          <p:cNvPicPr>
            <a:picLocks noChangeAspect="1"/>
          </p:cNvPicPr>
          <p:nvPr/>
        </p:nvPicPr>
        <p:blipFill>
          <a:blip r:embed="rId2"/>
          <a:stretch>
            <a:fillRect/>
          </a:stretch>
        </p:blipFill>
        <p:spPr>
          <a:xfrm>
            <a:off x="1485900" y="1142949"/>
            <a:ext cx="6172200" cy="49911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27</a:t>
            </a:fld>
            <a:endParaRPr lang="en-US" dirty="0">
              <a:solidFill>
                <a:schemeClr val="tx2"/>
              </a:solidFill>
            </a:endParaRPr>
          </a:p>
        </p:txBody>
      </p:sp>
      <p:pic>
        <p:nvPicPr>
          <p:cNvPr id="3" name="Picture 2">
            <a:extLst>
              <a:ext uri="{FF2B5EF4-FFF2-40B4-BE49-F238E27FC236}">
                <a16:creationId xmlns:a16="http://schemas.microsoft.com/office/drawing/2014/main" id="{A10C330A-D885-4722-FAF4-1D34CBA10E44}"/>
              </a:ext>
            </a:extLst>
          </p:cNvPr>
          <p:cNvPicPr>
            <a:picLocks noChangeAspect="1"/>
          </p:cNvPicPr>
          <p:nvPr/>
        </p:nvPicPr>
        <p:blipFill>
          <a:blip r:embed="rId2"/>
          <a:stretch>
            <a:fillRect/>
          </a:stretch>
        </p:blipFill>
        <p:spPr>
          <a:xfrm>
            <a:off x="2286000" y="1154044"/>
            <a:ext cx="4572000"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5" name="Picture 4">
            <a:extLst>
              <a:ext uri="{FF2B5EF4-FFF2-40B4-BE49-F238E27FC236}">
                <a16:creationId xmlns:a16="http://schemas.microsoft.com/office/drawing/2014/main" id="{A4A6FFA7-A8E6-0784-AC41-14FB2DBAFFB3}"/>
              </a:ext>
            </a:extLst>
          </p:cNvPr>
          <p:cNvPicPr>
            <a:picLocks noChangeAspect="1"/>
          </p:cNvPicPr>
          <p:nvPr/>
        </p:nvPicPr>
        <p:blipFill>
          <a:blip r:embed="rId2"/>
          <a:stretch>
            <a:fillRect/>
          </a:stretch>
        </p:blipFill>
        <p:spPr>
          <a:xfrm>
            <a:off x="2286000" y="304799"/>
            <a:ext cx="3962400" cy="5894479"/>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634EE328-2D09-37AA-A27F-0E36EEE70575}"/>
              </a:ext>
            </a:extLst>
          </p:cNvPr>
          <p:cNvPicPr>
            <a:picLocks noChangeAspect="1"/>
          </p:cNvPicPr>
          <p:nvPr/>
        </p:nvPicPr>
        <p:blipFill>
          <a:blip r:embed="rId2"/>
          <a:stretch>
            <a:fillRect/>
          </a:stretch>
        </p:blipFill>
        <p:spPr>
          <a:xfrm>
            <a:off x="1737375" y="890298"/>
            <a:ext cx="5669248" cy="5077403"/>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April, 12</a:t>
            </a:r>
            <a:r>
              <a:rPr lang="en-US" sz="2400" baseline="30000" dirty="0"/>
              <a:t>th</a:t>
            </a:r>
            <a:r>
              <a:rPr lang="en-US" sz="2400" dirty="0"/>
              <a:t>, 2023 </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5" name="Picture 4">
            <a:extLst>
              <a:ext uri="{FF2B5EF4-FFF2-40B4-BE49-F238E27FC236}">
                <a16:creationId xmlns:a16="http://schemas.microsoft.com/office/drawing/2014/main" id="{C625FA63-64EA-7838-E455-5609514D20A4}"/>
              </a:ext>
            </a:extLst>
          </p:cNvPr>
          <p:cNvPicPr>
            <a:picLocks noChangeAspect="1"/>
          </p:cNvPicPr>
          <p:nvPr/>
        </p:nvPicPr>
        <p:blipFill>
          <a:blip r:embed="rId2"/>
          <a:stretch>
            <a:fillRect/>
          </a:stretch>
        </p:blipFill>
        <p:spPr>
          <a:xfrm>
            <a:off x="1647186" y="1275888"/>
            <a:ext cx="5848350" cy="49911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AA4AA442-EBE8-BA3B-2283-55B3BB571820}"/>
              </a:ext>
            </a:extLst>
          </p:cNvPr>
          <p:cNvPicPr>
            <a:picLocks noChangeAspect="1"/>
          </p:cNvPicPr>
          <p:nvPr/>
        </p:nvPicPr>
        <p:blipFill>
          <a:blip r:embed="rId2"/>
          <a:stretch>
            <a:fillRect/>
          </a:stretch>
        </p:blipFill>
        <p:spPr>
          <a:xfrm>
            <a:off x="2176462" y="1182118"/>
            <a:ext cx="4791075"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5" name="Picture 4">
            <a:extLst>
              <a:ext uri="{FF2B5EF4-FFF2-40B4-BE49-F238E27FC236}">
                <a16:creationId xmlns:a16="http://schemas.microsoft.com/office/drawing/2014/main" id="{002A4753-9013-D98C-D75A-BB592F36D694}"/>
              </a:ext>
            </a:extLst>
          </p:cNvPr>
          <p:cNvPicPr>
            <a:picLocks noChangeAspect="1"/>
          </p:cNvPicPr>
          <p:nvPr/>
        </p:nvPicPr>
        <p:blipFill>
          <a:blip r:embed="rId2"/>
          <a:stretch>
            <a:fillRect/>
          </a:stretch>
        </p:blipFill>
        <p:spPr>
          <a:xfrm>
            <a:off x="2643458" y="304800"/>
            <a:ext cx="3857083" cy="5801740"/>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EF3B569F-B61B-AB6B-9EDB-811533DDF684}"/>
              </a:ext>
            </a:extLst>
          </p:cNvPr>
          <p:cNvPicPr>
            <a:picLocks noChangeAspect="1"/>
          </p:cNvPicPr>
          <p:nvPr/>
        </p:nvPicPr>
        <p:blipFill>
          <a:blip r:embed="rId2"/>
          <a:stretch>
            <a:fillRect/>
          </a:stretch>
        </p:blipFill>
        <p:spPr>
          <a:xfrm>
            <a:off x="2042454" y="1084916"/>
            <a:ext cx="5059092" cy="3785943"/>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5BA79721-5684-FA89-7AC2-791672FFADAB}"/>
              </a:ext>
            </a:extLst>
          </p:cNvPr>
          <p:cNvPicPr>
            <a:picLocks noChangeAspect="1"/>
          </p:cNvPicPr>
          <p:nvPr/>
        </p:nvPicPr>
        <p:blipFill>
          <a:blip r:embed="rId2"/>
          <a:stretch>
            <a:fillRect/>
          </a:stretch>
        </p:blipFill>
        <p:spPr>
          <a:xfrm>
            <a:off x="1614487" y="1182619"/>
            <a:ext cx="5915025" cy="49911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pic>
        <p:nvPicPr>
          <p:cNvPr id="3" name="Picture 2">
            <a:extLst>
              <a:ext uri="{FF2B5EF4-FFF2-40B4-BE49-F238E27FC236}">
                <a16:creationId xmlns:a16="http://schemas.microsoft.com/office/drawing/2014/main" id="{FF388609-62E1-198D-60A6-18CA86B40E0D}"/>
              </a:ext>
            </a:extLst>
          </p:cNvPr>
          <p:cNvPicPr>
            <a:picLocks noChangeAspect="1"/>
          </p:cNvPicPr>
          <p:nvPr/>
        </p:nvPicPr>
        <p:blipFill>
          <a:blip r:embed="rId2"/>
          <a:stretch>
            <a:fillRect/>
          </a:stretch>
        </p:blipFill>
        <p:spPr>
          <a:xfrm>
            <a:off x="2252659" y="1105824"/>
            <a:ext cx="4638675"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36</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016210"/>
          </a:xfrm>
          <a:prstGeom prst="rect">
            <a:avLst/>
          </a:prstGeom>
          <a:noFill/>
        </p:spPr>
        <p:txBody>
          <a:bodyPr wrap="square" rtlCol="0">
            <a:spAutoFit/>
          </a:bodyPr>
          <a:lstStyle/>
          <a:p>
            <a:r>
              <a:rPr lang="en-US" sz="1900" dirty="0"/>
              <a:t>- </a:t>
            </a:r>
            <a:r>
              <a:rPr lang="en-US" sz="1900" b="1" dirty="0"/>
              <a:t>Total postings </a:t>
            </a:r>
            <a:r>
              <a:rPr lang="en-US" sz="1900" dirty="0"/>
              <a:t>in Connecticut was 83,808 in March 2023, up 18% from February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(20,782 postings), </a:t>
            </a:r>
            <a:r>
              <a:rPr lang="en-US" sz="1900" b="1" dirty="0"/>
              <a:t>Retail Trade </a:t>
            </a:r>
            <a:r>
              <a:rPr lang="en-US" sz="1900" dirty="0"/>
              <a:t>(7,187 posting), </a:t>
            </a:r>
            <a:r>
              <a:rPr lang="en-US" sz="1900" b="1" dirty="0"/>
              <a:t>Manufacturing </a:t>
            </a:r>
            <a:r>
              <a:rPr lang="en-US" sz="1900" dirty="0"/>
              <a:t>(7,168 postings), and </a:t>
            </a:r>
            <a:r>
              <a:rPr lang="en-US" sz="1900" b="1" dirty="0"/>
              <a:t> Finance &amp; Insurance </a:t>
            </a:r>
            <a:r>
              <a:rPr lang="en-US" sz="1900" dirty="0"/>
              <a:t>(6,280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(5,557 postings), </a:t>
            </a:r>
            <a:r>
              <a:rPr lang="en-US" sz="1900" b="1" dirty="0"/>
              <a:t>Retail Salespersons </a:t>
            </a:r>
            <a:r>
              <a:rPr lang="en-US" sz="1900" dirty="0"/>
              <a:t>(2,457 postings),</a:t>
            </a:r>
            <a:r>
              <a:rPr lang="en-US" sz="1900" b="1" dirty="0"/>
              <a:t> Managers </a:t>
            </a:r>
            <a:r>
              <a:rPr lang="en-US" sz="1900" dirty="0"/>
              <a:t>(2,002 postings), and </a:t>
            </a:r>
            <a:r>
              <a:rPr lang="en-US" sz="1900" b="1" dirty="0"/>
              <a:t>Wholesale &amp; Manufacturing Sales Reps. </a:t>
            </a:r>
            <a:r>
              <a:rPr lang="en-US" sz="1900" dirty="0"/>
              <a:t>(1,875 postings), </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a:t>
            </a:fld>
            <a:endParaRPr lang="en-US" dirty="0"/>
          </a:p>
        </p:txBody>
      </p:sp>
      <p:pic>
        <p:nvPicPr>
          <p:cNvPr id="5" name="Picture 4">
            <a:extLst>
              <a:ext uri="{FF2B5EF4-FFF2-40B4-BE49-F238E27FC236}">
                <a16:creationId xmlns:a16="http://schemas.microsoft.com/office/drawing/2014/main" id="{6E176DF1-A378-4D92-63C5-EA9A76970BE4}"/>
              </a:ext>
            </a:extLst>
          </p:cNvPr>
          <p:cNvPicPr>
            <a:picLocks noChangeAspect="1"/>
          </p:cNvPicPr>
          <p:nvPr/>
        </p:nvPicPr>
        <p:blipFill>
          <a:blip r:embed="rId2"/>
          <a:stretch>
            <a:fillRect/>
          </a:stretch>
        </p:blipFill>
        <p:spPr>
          <a:xfrm>
            <a:off x="2005361" y="1576668"/>
            <a:ext cx="5133277" cy="4432176"/>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4" name="Picture 3">
            <a:extLst>
              <a:ext uri="{FF2B5EF4-FFF2-40B4-BE49-F238E27FC236}">
                <a16:creationId xmlns:a16="http://schemas.microsoft.com/office/drawing/2014/main" id="{A94B19EC-580A-4652-A8A5-057754F2D9B1}"/>
              </a:ext>
            </a:extLst>
          </p:cNvPr>
          <p:cNvPicPr>
            <a:picLocks noChangeAspect="1"/>
          </p:cNvPicPr>
          <p:nvPr/>
        </p:nvPicPr>
        <p:blipFill>
          <a:blip r:embed="rId2"/>
          <a:stretch>
            <a:fillRect/>
          </a:stretch>
        </p:blipFill>
        <p:spPr>
          <a:xfrm>
            <a:off x="321320" y="1184455"/>
            <a:ext cx="8501359" cy="429794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4" name="Picture 3">
            <a:extLst>
              <a:ext uri="{FF2B5EF4-FFF2-40B4-BE49-F238E27FC236}">
                <a16:creationId xmlns:a16="http://schemas.microsoft.com/office/drawing/2014/main" id="{E40999BE-4F8A-1CE4-FD71-CAD27F0D5885}"/>
              </a:ext>
            </a:extLst>
          </p:cNvPr>
          <p:cNvPicPr>
            <a:picLocks noChangeAspect="1"/>
          </p:cNvPicPr>
          <p:nvPr/>
        </p:nvPicPr>
        <p:blipFill>
          <a:blip r:embed="rId2"/>
          <a:stretch>
            <a:fillRect/>
          </a:stretch>
        </p:blipFill>
        <p:spPr>
          <a:xfrm>
            <a:off x="204786" y="762000"/>
            <a:ext cx="8734425"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8</a:t>
            </a:fld>
            <a:endParaRPr lang="en-US" dirty="0"/>
          </a:p>
        </p:txBody>
      </p:sp>
      <p:pic>
        <p:nvPicPr>
          <p:cNvPr id="7" name="Picture 6">
            <a:extLst>
              <a:ext uri="{FF2B5EF4-FFF2-40B4-BE49-F238E27FC236}">
                <a16:creationId xmlns:a16="http://schemas.microsoft.com/office/drawing/2014/main" id="{7943FF60-DEF7-64CC-3236-0EA88CD9A12D}"/>
              </a:ext>
            </a:extLst>
          </p:cNvPr>
          <p:cNvPicPr>
            <a:picLocks noChangeAspect="1"/>
          </p:cNvPicPr>
          <p:nvPr/>
        </p:nvPicPr>
        <p:blipFill>
          <a:blip r:embed="rId2"/>
          <a:stretch>
            <a:fillRect/>
          </a:stretch>
        </p:blipFill>
        <p:spPr>
          <a:xfrm>
            <a:off x="170890" y="1038225"/>
            <a:ext cx="8820150" cy="4781550"/>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pic>
        <p:nvPicPr>
          <p:cNvPr id="7" name="Picture 6">
            <a:extLst>
              <a:ext uri="{FF2B5EF4-FFF2-40B4-BE49-F238E27FC236}">
                <a16:creationId xmlns:a16="http://schemas.microsoft.com/office/drawing/2014/main" id="{8DD78A84-3CFB-2240-4E96-88F22E36B1D4}"/>
              </a:ext>
            </a:extLst>
          </p:cNvPr>
          <p:cNvPicPr>
            <a:picLocks noChangeAspect="1"/>
          </p:cNvPicPr>
          <p:nvPr/>
        </p:nvPicPr>
        <p:blipFill>
          <a:blip r:embed="rId2"/>
          <a:stretch>
            <a:fillRect/>
          </a:stretch>
        </p:blipFill>
        <p:spPr>
          <a:xfrm>
            <a:off x="1604962" y="1244047"/>
            <a:ext cx="5934075"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77660</TotalTime>
  <Words>1298</Words>
  <Application>Microsoft Office PowerPoint</Application>
  <PresentationFormat>On-screen Show (4:3)</PresentationFormat>
  <Paragraphs>170</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1577</cp:revision>
  <cp:lastPrinted>2022-02-18T00:09:43Z</cp:lastPrinted>
  <dcterms:created xsi:type="dcterms:W3CDTF">2016-10-12T17:47:24Z</dcterms:created>
  <dcterms:modified xsi:type="dcterms:W3CDTF">2023-04-12T20:25:28Z</dcterms:modified>
</cp:coreProperties>
</file>